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59" r:id="rId5"/>
    <p:sldId id="260" r:id="rId6"/>
    <p:sldId id="262" r:id="rId7"/>
    <p:sldId id="263" r:id="rId8"/>
    <p:sldId id="265" r:id="rId9"/>
    <p:sldId id="266" r:id="rId10"/>
    <p:sldId id="267" r:id="rId11"/>
    <p:sldId id="268" r:id="rId12"/>
    <p:sldId id="269" r:id="rId13"/>
    <p:sldId id="271" r:id="rId14"/>
    <p:sldId id="279" r:id="rId15"/>
    <p:sldId id="273" r:id="rId16"/>
    <p:sldId id="275" r:id="rId17"/>
    <p:sldId id="276" r:id="rId18"/>
    <p:sldId id="278" r:id="rId19"/>
    <p:sldId id="280" r:id="rId20"/>
    <p:sldId id="281" r:id="rId21"/>
    <p:sldId id="282" r:id="rId22"/>
    <p:sldId id="270" r:id="rId23"/>
    <p:sldId id="277"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44" autoAdjust="0"/>
    <p:restoredTop sz="94199" autoAdjust="0"/>
  </p:normalViewPr>
  <p:slideViewPr>
    <p:cSldViewPr>
      <p:cViewPr varScale="1">
        <p:scale>
          <a:sx n="71" d="100"/>
          <a:sy n="71" d="100"/>
        </p:scale>
        <p:origin x="1104" y="5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325773" y="6117336"/>
            <a:ext cx="857473" cy="365125"/>
          </a:xfrm>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a:xfrm>
            <a:off x="3623733" y="6117336"/>
            <a:ext cx="3609438" cy="365125"/>
          </a:xfrm>
        </p:spPr>
        <p:txBody>
          <a:bodyPr/>
          <a:lstStyle/>
          <a:p>
            <a:endParaRPr lang="en-US"/>
          </a:p>
        </p:txBody>
      </p:sp>
      <p:sp>
        <p:nvSpPr>
          <p:cNvPr id="6" name="Slide Number Placeholder 5"/>
          <p:cNvSpPr>
            <a:spLocks noGrp="1"/>
          </p:cNvSpPr>
          <p:nvPr>
            <p:ph type="sldNum" sz="quarter" idx="12"/>
          </p:nvPr>
        </p:nvSpPr>
        <p:spPr>
          <a:xfrm>
            <a:off x="8275320" y="6117336"/>
            <a:ext cx="411480" cy="365125"/>
          </a:xfrm>
        </p:spPr>
        <p:txBody>
          <a:bodyPr/>
          <a:lstStyle/>
          <a:p>
            <a:fld id="{B6F15528-21DE-4FAA-801E-634DDDAF4B2B}" type="slidenum">
              <a:rPr lang="en-US" smtClean="0"/>
              <a:pPr/>
              <a:t>‹#›</a:t>
            </a:fld>
            <a:endParaRPr lang="en-US"/>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Tree>
    <p:extLst>
      <p:ext uri="{BB962C8B-B14F-4D97-AF65-F5344CB8AC3E}">
        <p14:creationId xmlns:p14="http://schemas.microsoft.com/office/powerpoint/2010/main" val="4022880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70016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642829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166536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847791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81969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341053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737076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19497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9812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982133" y="2667000"/>
            <a:ext cx="7704667" cy="3332816"/>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344329" y="6108173"/>
            <a:ext cx="857473" cy="365125"/>
          </a:xfrm>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a:xfrm>
            <a:off x="1972647" y="6108173"/>
            <a:ext cx="5314517" cy="365125"/>
          </a:xfrm>
        </p:spPr>
        <p:txBody>
          <a:bodyPr/>
          <a:lstStyle/>
          <a:p>
            <a:endParaRPr lang="en-US"/>
          </a:p>
        </p:txBody>
      </p:sp>
      <p:sp>
        <p:nvSpPr>
          <p:cNvPr id="6" name="Slide Number Placeholder 5"/>
          <p:cNvSpPr>
            <a:spLocks noGrp="1"/>
          </p:cNvSpPr>
          <p:nvPr>
            <p:ph type="sldNum" sz="quarter" idx="12"/>
          </p:nvPr>
        </p:nvSpPr>
        <p:spPr>
          <a:xfrm>
            <a:off x="8258967" y="6108173"/>
            <a:ext cx="427833" cy="365125"/>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08748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273317" y="6116070"/>
            <a:ext cx="413483" cy="365125"/>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77884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3/21/2022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79465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3/21/2022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20025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3/21/2022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560197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521126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26319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04441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D8BD707-D9CF-40AE-B4C6-C98DA3205C09}" type="datetimeFigureOut">
              <a:rPr lang="en-US" smtClean="0"/>
              <a:pPr/>
              <a:t>3/21/2022</a:t>
            </a:fld>
            <a:endParaRPr lang="en-US"/>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053650732"/>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29437" y="1121794"/>
            <a:ext cx="6947127" cy="1142999"/>
          </a:xfrm>
        </p:spPr>
        <p:txBody>
          <a:bodyPr>
            <a:normAutofit fontScale="90000"/>
          </a:bodyPr>
          <a:lstStyle/>
          <a:p>
            <a:r>
              <a:rPr lang="en-US" b="1" dirty="0" smtClean="0">
                <a:solidFill>
                  <a:srgbClr val="002060"/>
                </a:solidFill>
              </a:rPr>
              <a:t>DBMS FINAL PROJECT</a:t>
            </a:r>
            <a:endParaRPr lang="en-US" b="1" dirty="0">
              <a:solidFill>
                <a:srgbClr val="002060"/>
              </a:solidFill>
            </a:endParaRPr>
          </a:p>
        </p:txBody>
      </p:sp>
      <p:sp>
        <p:nvSpPr>
          <p:cNvPr id="3" name="Subtitle 2"/>
          <p:cNvSpPr>
            <a:spLocks noGrp="1"/>
          </p:cNvSpPr>
          <p:nvPr>
            <p:ph type="subTitle" idx="1"/>
          </p:nvPr>
        </p:nvSpPr>
        <p:spPr>
          <a:xfrm>
            <a:off x="4267200" y="4603031"/>
            <a:ext cx="4419601" cy="1364531"/>
          </a:xfrm>
        </p:spPr>
        <p:txBody>
          <a:bodyPr>
            <a:normAutofit/>
          </a:bodyPr>
          <a:lstStyle/>
          <a:p>
            <a:r>
              <a:rPr lang="en-US" sz="2000" b="1" dirty="0" smtClean="0"/>
              <a:t>Submitted by: </a:t>
            </a:r>
            <a:r>
              <a:rPr lang="en-US" sz="2000" b="1" dirty="0" err="1" smtClean="0"/>
              <a:t>Mehfooz</a:t>
            </a:r>
            <a:r>
              <a:rPr lang="en-US" sz="2000" b="1" dirty="0" smtClean="0"/>
              <a:t> Ali (</a:t>
            </a:r>
            <a:r>
              <a:rPr lang="en-US" sz="2000" b="1" dirty="0" smtClean="0"/>
              <a:t>04)</a:t>
            </a:r>
            <a:endParaRPr lang="en-US" sz="2000" b="1" dirty="0" smtClean="0"/>
          </a:p>
        </p:txBody>
      </p:sp>
      <p:sp>
        <p:nvSpPr>
          <p:cNvPr id="6" name="Text Box 2"/>
          <p:cNvSpPr txBox="1">
            <a:spLocks/>
          </p:cNvSpPr>
          <p:nvPr/>
        </p:nvSpPr>
        <p:spPr>
          <a:xfrm>
            <a:off x="2215642" y="2438400"/>
            <a:ext cx="5974715" cy="154305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07000"/>
              </a:lnSpc>
              <a:spcBef>
                <a:spcPts val="0"/>
              </a:spcBef>
              <a:spcAft>
                <a:spcPts val="0"/>
              </a:spcAft>
            </a:pPr>
            <a:r>
              <a:rPr lang="en-US" sz="7200" b="1" dirty="0" smtClean="0">
                <a:ln w="9525" cap="flat" cmpd="sng" algn="ctr">
                  <a:solidFill>
                    <a:srgbClr val="2E75B6"/>
                  </a:solidFill>
                  <a:prstDash val="solid"/>
                  <a:round/>
                </a:ln>
                <a:noFill/>
                <a:effectLst>
                  <a:outerShdw blurRad="50800" dist="38100" dir="2700000" algn="tl">
                    <a:srgbClr val="000000">
                      <a:alpha val="40000"/>
                    </a:srgbClr>
                  </a:outerShdw>
                </a:effectLst>
                <a:latin typeface="Colonna MT" panose="04020805060202030203" pitchFamily="82" charset="0"/>
                <a:ea typeface="Calibri" panose="020F0502020204030204" pitchFamily="34" charset="0"/>
                <a:cs typeface="Arial" panose="020B0604020202020204" pitchFamily="34" charset="0"/>
              </a:rPr>
              <a:t>GYM</a:t>
            </a:r>
          </a:p>
          <a:p>
            <a:pPr marL="0" marR="0" algn="ctr">
              <a:lnSpc>
                <a:spcPct val="107000"/>
              </a:lnSpc>
              <a:spcBef>
                <a:spcPts val="0"/>
              </a:spcBef>
              <a:spcAft>
                <a:spcPts val="0"/>
              </a:spcAft>
            </a:pPr>
            <a:r>
              <a:rPr lang="en-US" sz="4400" b="1" dirty="0" smtClean="0">
                <a:ln w="9525" cap="flat" cmpd="sng" algn="ctr">
                  <a:solidFill>
                    <a:srgbClr val="2E75B6"/>
                  </a:solidFill>
                  <a:prstDash val="solid"/>
                  <a:round/>
                </a:ln>
                <a:noFill/>
                <a:effectLst>
                  <a:outerShdw blurRad="50800" dist="38100" dir="2700000" algn="tl">
                    <a:srgbClr val="000000">
                      <a:alpha val="40000"/>
                    </a:srgbClr>
                  </a:outerShdw>
                </a:effectLst>
                <a:latin typeface="Colonna MT" panose="04020805060202030203" pitchFamily="82" charset="0"/>
                <a:ea typeface="Calibri" panose="020F0502020204030204" pitchFamily="34" charset="0"/>
                <a:cs typeface="Arial" panose="020B0604020202020204" pitchFamily="34" charset="0"/>
              </a:rPr>
              <a:t>MANAGEMENT </a:t>
            </a:r>
            <a:r>
              <a:rPr lang="en-US" sz="4400" b="1" dirty="0">
                <a:ln w="9525" cap="flat" cmpd="sng" algn="ctr">
                  <a:solidFill>
                    <a:srgbClr val="2E75B6"/>
                  </a:solidFill>
                  <a:prstDash val="solid"/>
                  <a:round/>
                </a:ln>
                <a:noFill/>
                <a:effectLst>
                  <a:outerShdw blurRad="50800" dist="38100" dir="2700000" algn="tl">
                    <a:srgbClr val="000000">
                      <a:alpha val="40000"/>
                    </a:srgbClr>
                  </a:outerShdw>
                </a:effectLst>
                <a:latin typeface="Colonna MT" panose="04020805060202030203" pitchFamily="82" charset="0"/>
                <a:ea typeface="Calibri" panose="020F0502020204030204" pitchFamily="34" charset="0"/>
                <a:cs typeface="Arial" panose="020B0604020202020204" pitchFamily="34" charset="0"/>
              </a:rPr>
              <a:t>SYSTEM</a:t>
            </a:r>
            <a:endParaRPr lang="en-US" sz="1400" b="1"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100" dirty="0">
                <a:ln w="9525" cap="flat" cmpd="sng" algn="ctr">
                  <a:solidFill>
                    <a:srgbClr val="2E75B6"/>
                  </a:solidFill>
                  <a:prstDash val="solid"/>
                  <a:round/>
                </a:ln>
                <a:no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Arial" panose="020B0604020202020204" pitchFamily="34" charset="0"/>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5420150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08942"/>
            <a:ext cx="7704667" cy="914399"/>
          </a:xfrm>
        </p:spPr>
        <p:txBody>
          <a:bodyPr>
            <a:normAutofit/>
          </a:bodyPr>
          <a:lstStyle/>
          <a:p>
            <a:r>
              <a:rPr lang="en-US" sz="4400" b="1" dirty="0" smtClean="0">
                <a:solidFill>
                  <a:srgbClr val="0070C0"/>
                </a:solidFill>
              </a:rPr>
              <a:t>UML DIAGRAM</a:t>
            </a:r>
            <a:endParaRPr lang="en-US" sz="4400" u="sng" dirty="0">
              <a:solidFill>
                <a:srgbClr val="0070C0"/>
              </a:solidFill>
            </a:endParaRPr>
          </a:p>
        </p:txBody>
      </p:sp>
      <p:pic>
        <p:nvPicPr>
          <p:cNvPr id="3" name="Picture 2"/>
          <p:cNvPicPr>
            <a:picLocks noChangeAspect="1"/>
          </p:cNvPicPr>
          <p:nvPr/>
        </p:nvPicPr>
        <p:blipFill rotWithShape="1">
          <a:blip r:embed="rId2"/>
          <a:srcRect r="6947"/>
          <a:stretch/>
        </p:blipFill>
        <p:spPr>
          <a:xfrm rot="16200000">
            <a:off x="1716572" y="-569430"/>
            <a:ext cx="5634658" cy="9220201"/>
          </a:xfrm>
          <a:prstGeom prst="rect">
            <a:avLst/>
          </a:prstGeom>
        </p:spPr>
      </p:pic>
    </p:spTree>
    <p:extLst>
      <p:ext uri="{BB962C8B-B14F-4D97-AF65-F5344CB8AC3E}">
        <p14:creationId xmlns:p14="http://schemas.microsoft.com/office/powerpoint/2010/main" val="11075685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533400"/>
            <a:ext cx="7704667" cy="914399"/>
          </a:xfrm>
        </p:spPr>
        <p:txBody>
          <a:bodyPr>
            <a:normAutofit/>
          </a:bodyPr>
          <a:lstStyle/>
          <a:p>
            <a:r>
              <a:rPr lang="en-US" sz="4400" b="1" dirty="0">
                <a:solidFill>
                  <a:srgbClr val="0070C0"/>
                </a:solidFill>
              </a:rPr>
              <a:t>TASK </a:t>
            </a:r>
            <a:r>
              <a:rPr lang="en-US" sz="4400" b="1" dirty="0" smtClean="0">
                <a:solidFill>
                  <a:srgbClr val="0070C0"/>
                </a:solidFill>
              </a:rPr>
              <a:t>INFO</a:t>
            </a:r>
            <a:endParaRPr lang="en-US" sz="4400" u="sng" dirty="0">
              <a:solidFill>
                <a:srgbClr val="0070C0"/>
              </a:solidFill>
            </a:endParaRPr>
          </a:p>
        </p:txBody>
      </p:sp>
      <p:sp>
        <p:nvSpPr>
          <p:cNvPr id="7" name="Content Placeholder 2"/>
          <p:cNvSpPr txBox="1">
            <a:spLocks/>
          </p:cNvSpPr>
          <p:nvPr/>
        </p:nvSpPr>
        <p:spPr>
          <a:xfrm>
            <a:off x="1676400" y="4886325"/>
            <a:ext cx="6638499" cy="1524000"/>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lvl="0" indent="0" algn="just">
              <a:buNone/>
            </a:pPr>
            <a:r>
              <a:rPr lang="en-US" sz="2000" dirty="0"/>
              <a:t>For making this program our respected </a:t>
            </a:r>
            <a:r>
              <a:rPr lang="en-US" sz="2000" b="1" i="1" dirty="0" smtClean="0"/>
              <a:t>Teacher </a:t>
            </a:r>
            <a:r>
              <a:rPr lang="en-US" sz="2000" dirty="0" smtClean="0"/>
              <a:t>helped </a:t>
            </a:r>
            <a:r>
              <a:rPr lang="en-US" sz="2000" dirty="0"/>
              <a:t>us in this program to make it user friendly for user and easy to understand.</a:t>
            </a:r>
          </a:p>
        </p:txBody>
      </p:sp>
      <p:graphicFrame>
        <p:nvGraphicFramePr>
          <p:cNvPr id="3" name="Table 2"/>
          <p:cNvGraphicFramePr>
            <a:graphicFrameLocks noGrp="1"/>
          </p:cNvGraphicFramePr>
          <p:nvPr>
            <p:extLst>
              <p:ext uri="{D42A27DB-BD31-4B8C-83A1-F6EECF244321}">
                <p14:modId xmlns:p14="http://schemas.microsoft.com/office/powerpoint/2010/main" val="198865158"/>
              </p:ext>
            </p:extLst>
          </p:nvPr>
        </p:nvGraphicFramePr>
        <p:xfrm>
          <a:off x="1752600" y="1528762"/>
          <a:ext cx="6486099" cy="3276600"/>
        </p:xfrm>
        <a:graphic>
          <a:graphicData uri="http://schemas.openxmlformats.org/drawingml/2006/table">
            <a:tbl>
              <a:tblPr firstRow="1" firstCol="1" bandRow="1">
                <a:tableStyleId>{5C22544A-7EE6-4342-B048-85BDC9FD1C3A}</a:tableStyleId>
              </a:tblPr>
              <a:tblGrid>
                <a:gridCol w="3234776"/>
                <a:gridCol w="3251323"/>
              </a:tblGrid>
              <a:tr h="655320">
                <a:tc>
                  <a:txBody>
                    <a:bodyPr/>
                    <a:lstStyle/>
                    <a:p>
                      <a:pPr marL="0" marR="0" algn="ctr">
                        <a:lnSpc>
                          <a:spcPct val="107000"/>
                        </a:lnSpc>
                        <a:spcBef>
                          <a:spcPts val="0"/>
                        </a:spcBef>
                        <a:spcAft>
                          <a:spcPts val="0"/>
                        </a:spcAft>
                      </a:pPr>
                      <a:r>
                        <a:rPr lang="en-US" sz="1400" b="1" dirty="0">
                          <a:effectLst/>
                        </a:rPr>
                        <a:t>NAME</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TASKS</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r>
              <a:tr h="655320">
                <a:tc>
                  <a:txBody>
                    <a:bodyPr/>
                    <a:lstStyle/>
                    <a:p>
                      <a:pPr marL="0" marR="0" algn="ctr">
                        <a:lnSpc>
                          <a:spcPct val="107000"/>
                        </a:lnSpc>
                        <a:spcBef>
                          <a:spcPts val="0"/>
                        </a:spcBef>
                        <a:spcAft>
                          <a:spcPts val="0"/>
                        </a:spcAft>
                      </a:pPr>
                      <a:r>
                        <a:rPr lang="en-US" sz="1400" b="1">
                          <a:effectLst/>
                        </a:rPr>
                        <a:t>MEHFOOZ ALI</a:t>
                      </a:r>
                      <a:endParaRPr lang="en-US" sz="1100" b="1">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Coding + </a:t>
                      </a:r>
                      <a:r>
                        <a:rPr lang="en-US" sz="1400" b="1" dirty="0" err="1">
                          <a:effectLst/>
                        </a:rPr>
                        <a:t>JFrame</a:t>
                      </a:r>
                      <a:r>
                        <a:rPr lang="en-US" sz="1400" b="1" dirty="0">
                          <a:effectLst/>
                        </a:rPr>
                        <a:t> + </a:t>
                      </a:r>
                      <a:endParaRPr lang="en-US" sz="1100" b="1" dirty="0">
                        <a:effectLst/>
                      </a:endParaRPr>
                    </a:p>
                    <a:p>
                      <a:pPr marL="0" marR="0" algn="ctr">
                        <a:lnSpc>
                          <a:spcPct val="107000"/>
                        </a:lnSpc>
                        <a:spcBef>
                          <a:spcPts val="0"/>
                        </a:spcBef>
                        <a:spcAft>
                          <a:spcPts val="0"/>
                        </a:spcAft>
                      </a:pPr>
                      <a:r>
                        <a:rPr lang="en-US" sz="1400" b="1" dirty="0">
                          <a:effectLst/>
                        </a:rPr>
                        <a:t>User Interface +  Testing</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r>
              <a:tr h="655320">
                <a:tc>
                  <a:txBody>
                    <a:bodyPr/>
                    <a:lstStyle/>
                    <a:p>
                      <a:pPr marL="0" marR="0" algn="ctr">
                        <a:lnSpc>
                          <a:spcPct val="107000"/>
                        </a:lnSpc>
                        <a:spcBef>
                          <a:spcPts val="0"/>
                        </a:spcBef>
                        <a:spcAft>
                          <a:spcPts val="0"/>
                        </a:spcAft>
                      </a:pPr>
                      <a:r>
                        <a:rPr lang="en-US" sz="1400" b="1">
                          <a:effectLst/>
                        </a:rPr>
                        <a:t>ABDUL WAHID</a:t>
                      </a:r>
                      <a:endParaRPr lang="en-US" sz="1100" b="1">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Coding + </a:t>
                      </a:r>
                      <a:r>
                        <a:rPr lang="en-US" sz="1400" b="1" dirty="0" err="1">
                          <a:effectLst/>
                        </a:rPr>
                        <a:t>JFrame</a:t>
                      </a:r>
                      <a:r>
                        <a:rPr lang="en-US" sz="1400" b="1" dirty="0">
                          <a:effectLst/>
                        </a:rPr>
                        <a:t> + </a:t>
                      </a:r>
                      <a:endParaRPr lang="en-US" sz="1100" b="1" dirty="0">
                        <a:effectLst/>
                      </a:endParaRPr>
                    </a:p>
                    <a:p>
                      <a:pPr marL="0" marR="0" algn="ctr">
                        <a:lnSpc>
                          <a:spcPct val="107000"/>
                        </a:lnSpc>
                        <a:spcBef>
                          <a:spcPts val="0"/>
                        </a:spcBef>
                        <a:spcAft>
                          <a:spcPts val="0"/>
                        </a:spcAft>
                      </a:pPr>
                      <a:r>
                        <a:rPr lang="en-US" sz="1400" b="1" dirty="0">
                          <a:effectLst/>
                        </a:rPr>
                        <a:t>User Interface +  Testing</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r>
              <a:tr h="655320">
                <a:tc>
                  <a:txBody>
                    <a:bodyPr/>
                    <a:lstStyle/>
                    <a:p>
                      <a:pPr marL="0" marR="0" algn="ctr">
                        <a:lnSpc>
                          <a:spcPct val="107000"/>
                        </a:lnSpc>
                        <a:spcBef>
                          <a:spcPts val="0"/>
                        </a:spcBef>
                        <a:spcAft>
                          <a:spcPts val="0"/>
                        </a:spcAft>
                      </a:pPr>
                      <a:r>
                        <a:rPr lang="en-US" sz="1400" b="1" dirty="0" smtClean="0">
                          <a:effectLst/>
                        </a:rPr>
                        <a:t>SYED</a:t>
                      </a:r>
                      <a:r>
                        <a:rPr lang="en-US" sz="1400" b="1" baseline="0" dirty="0" smtClean="0">
                          <a:effectLst/>
                        </a:rPr>
                        <a:t> WAJID HUSSAIN</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Coding </a:t>
                      </a:r>
                      <a:r>
                        <a:rPr lang="en-US" sz="1400" b="1" dirty="0" smtClean="0">
                          <a:effectLst/>
                        </a:rPr>
                        <a:t>+  Projec</a:t>
                      </a:r>
                      <a:r>
                        <a:rPr lang="en-US" sz="1400" b="1" baseline="0" dirty="0" smtClean="0">
                          <a:effectLst/>
                        </a:rPr>
                        <a:t>t Report </a:t>
                      </a:r>
                      <a:r>
                        <a:rPr lang="en-US" sz="1400" b="1" dirty="0" smtClean="0">
                          <a:effectLst/>
                        </a:rPr>
                        <a:t>+  </a:t>
                      </a:r>
                      <a:r>
                        <a:rPr lang="en-US" sz="1400" b="1" dirty="0">
                          <a:effectLst/>
                        </a:rPr>
                        <a:t>Testing</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r>
              <a:tr h="655320">
                <a:tc>
                  <a:txBody>
                    <a:bodyPr/>
                    <a:lstStyle/>
                    <a:p>
                      <a:pPr marL="0" marR="0" algn="ctr">
                        <a:lnSpc>
                          <a:spcPct val="107000"/>
                        </a:lnSpc>
                        <a:spcBef>
                          <a:spcPts val="0"/>
                        </a:spcBef>
                        <a:spcAft>
                          <a:spcPts val="0"/>
                        </a:spcAft>
                      </a:pPr>
                      <a:r>
                        <a:rPr lang="en-US" sz="1400" b="1" dirty="0" smtClean="0">
                          <a:effectLst/>
                        </a:rPr>
                        <a:t>SYED</a:t>
                      </a:r>
                      <a:r>
                        <a:rPr lang="en-US" sz="1400" b="1" baseline="0" dirty="0" smtClean="0">
                          <a:effectLst/>
                        </a:rPr>
                        <a:t> WAJID HUSSAIN</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Coding </a:t>
                      </a:r>
                      <a:r>
                        <a:rPr lang="en-US" sz="1400" b="1" dirty="0" smtClean="0">
                          <a:effectLst/>
                        </a:rPr>
                        <a:t>+  Idea of Projec</a:t>
                      </a:r>
                      <a:r>
                        <a:rPr lang="en-US" sz="1400" b="1" baseline="0" dirty="0" smtClean="0">
                          <a:effectLst/>
                        </a:rPr>
                        <a:t>t </a:t>
                      </a:r>
                      <a:r>
                        <a:rPr lang="en-US" sz="1400" b="1" dirty="0" smtClean="0">
                          <a:effectLst/>
                        </a:rPr>
                        <a:t>+  </a:t>
                      </a:r>
                      <a:r>
                        <a:rPr lang="en-US" sz="1400" b="1" dirty="0">
                          <a:effectLst/>
                        </a:rPr>
                        <a:t>Testing</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r>
            </a:tbl>
          </a:graphicData>
        </a:graphic>
      </p:graphicFrame>
    </p:spTree>
    <p:extLst>
      <p:ext uri="{BB962C8B-B14F-4D97-AF65-F5344CB8AC3E}">
        <p14:creationId xmlns:p14="http://schemas.microsoft.com/office/powerpoint/2010/main" val="8984472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514600"/>
            <a:ext cx="7704667" cy="1752599"/>
          </a:xfrm>
        </p:spPr>
        <p:txBody>
          <a:bodyPr>
            <a:normAutofit fontScale="90000"/>
          </a:bodyPr>
          <a:lstStyle/>
          <a:p>
            <a:r>
              <a:rPr lang="en-US" sz="15300" b="1" dirty="0" smtClean="0">
                <a:solidFill>
                  <a:srgbClr val="0070C0"/>
                </a:solidFill>
              </a:rPr>
              <a:t>SNAPS</a:t>
            </a:r>
            <a:endParaRPr lang="en-US" sz="4400" u="sng" dirty="0">
              <a:solidFill>
                <a:srgbClr val="0070C0"/>
              </a:solidFill>
            </a:endParaRPr>
          </a:p>
        </p:txBody>
      </p:sp>
    </p:spTree>
    <p:extLst>
      <p:ext uri="{BB962C8B-B14F-4D97-AF65-F5344CB8AC3E}">
        <p14:creationId xmlns:p14="http://schemas.microsoft.com/office/powerpoint/2010/main" val="691762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8336754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1377" y="0"/>
            <a:ext cx="9175377" cy="5966792"/>
          </a:xfrm>
          <a:prstGeom prst="rect">
            <a:avLst/>
          </a:prstGeom>
        </p:spPr>
      </p:pic>
    </p:spTree>
    <p:extLst>
      <p:ext uri="{BB962C8B-B14F-4D97-AF65-F5344CB8AC3E}">
        <p14:creationId xmlns:p14="http://schemas.microsoft.com/office/powerpoint/2010/main" val="10533049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tretch>
            <a:fillRect/>
          </a:stretch>
        </p:blipFill>
        <p:spPr>
          <a:xfrm>
            <a:off x="0" y="1"/>
            <a:ext cx="9144000" cy="6858000"/>
          </a:xfrm>
          <a:prstGeom prst="rect">
            <a:avLst/>
          </a:prstGeom>
        </p:spPr>
      </p:pic>
    </p:spTree>
    <p:extLst>
      <p:ext uri="{BB962C8B-B14F-4D97-AF65-F5344CB8AC3E}">
        <p14:creationId xmlns:p14="http://schemas.microsoft.com/office/powerpoint/2010/main" val="14298152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stretch>
            <a:fillRect/>
          </a:stretch>
        </p:blipFill>
        <p:spPr>
          <a:xfrm>
            <a:off x="0" y="0"/>
            <a:ext cx="9144000" cy="6857999"/>
          </a:xfrm>
          <a:prstGeom prst="rect">
            <a:avLst/>
          </a:prstGeom>
        </p:spPr>
      </p:pic>
    </p:spTree>
    <p:extLst>
      <p:ext uri="{BB962C8B-B14F-4D97-AF65-F5344CB8AC3E}">
        <p14:creationId xmlns:p14="http://schemas.microsoft.com/office/powerpoint/2010/main" val="17179691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5647684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9440742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1491223"/>
            <a:ext cx="9144000" cy="5357812"/>
          </a:xfrm>
          <a:prstGeom prst="rect">
            <a:avLst/>
          </a:prstGeom>
        </p:spPr>
      </p:pic>
      <p:sp>
        <p:nvSpPr>
          <p:cNvPr id="4" name="Title 1"/>
          <p:cNvSpPr>
            <a:spLocks noGrp="1"/>
          </p:cNvSpPr>
          <p:nvPr>
            <p:ph type="title"/>
          </p:nvPr>
        </p:nvSpPr>
        <p:spPr>
          <a:xfrm>
            <a:off x="2057400" y="304800"/>
            <a:ext cx="5257800" cy="1295400"/>
          </a:xfrm>
        </p:spPr>
        <p:txBody>
          <a:bodyPr>
            <a:noAutofit/>
          </a:bodyPr>
          <a:lstStyle/>
          <a:p>
            <a:r>
              <a:rPr lang="en-US" sz="5400" b="1" dirty="0" smtClean="0">
                <a:solidFill>
                  <a:srgbClr val="0070C0"/>
                </a:solidFill>
              </a:rPr>
              <a:t>Queries</a:t>
            </a:r>
            <a:endParaRPr lang="en-US" sz="1400" u="sng" dirty="0">
              <a:solidFill>
                <a:srgbClr val="0070C0"/>
              </a:solidFill>
            </a:endParaRPr>
          </a:p>
        </p:txBody>
      </p:sp>
    </p:spTree>
    <p:extLst>
      <p:ext uri="{BB962C8B-B14F-4D97-AF65-F5344CB8AC3E}">
        <p14:creationId xmlns:p14="http://schemas.microsoft.com/office/powerpoint/2010/main" val="35386281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509" r="13820" b="13073"/>
          <a:stretch/>
        </p:blipFill>
        <p:spPr>
          <a:xfrm>
            <a:off x="-1" y="0"/>
            <a:ext cx="9144001" cy="6857999"/>
          </a:xfrm>
          <a:prstGeom prst="rect">
            <a:avLst/>
          </a:prstGeom>
        </p:spPr>
      </p:pic>
      <p:sp>
        <p:nvSpPr>
          <p:cNvPr id="4" name="Text Box 2"/>
          <p:cNvSpPr txBox="1">
            <a:spLocks/>
          </p:cNvSpPr>
          <p:nvPr/>
        </p:nvSpPr>
        <p:spPr>
          <a:xfrm>
            <a:off x="1257299" y="1600200"/>
            <a:ext cx="6629400" cy="154305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07000"/>
              </a:lnSpc>
              <a:spcBef>
                <a:spcPts val="0"/>
              </a:spcBef>
              <a:spcAft>
                <a:spcPts val="0"/>
              </a:spcAft>
            </a:pPr>
            <a:r>
              <a:rPr lang="en-US" sz="8000" b="1" dirty="0" smtClean="0">
                <a:ln w="9525" cap="flat" cmpd="sng" algn="ctr">
                  <a:solidFill>
                    <a:srgbClr val="2E75B6"/>
                  </a:solidFill>
                  <a:prstDash val="solid"/>
                  <a:round/>
                </a:ln>
                <a:solidFill>
                  <a:srgbClr val="FFFF00"/>
                </a:solidFill>
                <a:effectLst>
                  <a:outerShdw blurRad="50800" dist="38100" dir="2700000" algn="tl">
                    <a:srgbClr val="000000">
                      <a:alpha val="40000"/>
                    </a:srgbClr>
                  </a:outerShdw>
                </a:effectLst>
                <a:latin typeface="Colonna MT" panose="04020805060202030203" pitchFamily="82" charset="0"/>
                <a:ea typeface="Calibri" panose="020F0502020204030204" pitchFamily="34" charset="0"/>
                <a:cs typeface="Arial" panose="020B0604020202020204" pitchFamily="34" charset="0"/>
              </a:rPr>
              <a:t>GYM</a:t>
            </a:r>
          </a:p>
          <a:p>
            <a:pPr marL="0" marR="0" algn="ctr">
              <a:lnSpc>
                <a:spcPct val="107000"/>
              </a:lnSpc>
              <a:spcBef>
                <a:spcPts val="0"/>
              </a:spcBef>
              <a:spcAft>
                <a:spcPts val="0"/>
              </a:spcAft>
            </a:pPr>
            <a:r>
              <a:rPr lang="en-US" sz="4800" b="1" dirty="0" smtClean="0">
                <a:ln w="9525" cap="flat" cmpd="sng" algn="ctr">
                  <a:solidFill>
                    <a:srgbClr val="2E75B6"/>
                  </a:solidFill>
                  <a:prstDash val="solid"/>
                  <a:round/>
                </a:ln>
                <a:solidFill>
                  <a:srgbClr val="FFFF00"/>
                </a:solidFill>
                <a:effectLst>
                  <a:outerShdw blurRad="50800" dist="38100" dir="2700000" algn="tl">
                    <a:srgbClr val="000000">
                      <a:alpha val="40000"/>
                    </a:srgbClr>
                  </a:outerShdw>
                </a:effectLst>
                <a:latin typeface="Colonna MT" panose="04020805060202030203" pitchFamily="82" charset="0"/>
                <a:ea typeface="Calibri" panose="020F0502020204030204" pitchFamily="34" charset="0"/>
                <a:cs typeface="Arial" panose="020B0604020202020204" pitchFamily="34" charset="0"/>
              </a:rPr>
              <a:t>MANAGEMENT </a:t>
            </a:r>
            <a:r>
              <a:rPr lang="en-US" sz="4800" b="1" dirty="0">
                <a:ln w="9525" cap="flat" cmpd="sng" algn="ctr">
                  <a:solidFill>
                    <a:srgbClr val="2E75B6"/>
                  </a:solidFill>
                  <a:prstDash val="solid"/>
                  <a:round/>
                </a:ln>
                <a:solidFill>
                  <a:srgbClr val="FFFF00"/>
                </a:solidFill>
                <a:effectLst>
                  <a:outerShdw blurRad="50800" dist="38100" dir="2700000" algn="tl">
                    <a:srgbClr val="000000">
                      <a:alpha val="40000"/>
                    </a:srgbClr>
                  </a:outerShdw>
                </a:effectLst>
                <a:latin typeface="Colonna MT" panose="04020805060202030203" pitchFamily="82" charset="0"/>
                <a:ea typeface="Calibri" panose="020F0502020204030204" pitchFamily="34" charset="0"/>
                <a:cs typeface="Arial" panose="020B0604020202020204" pitchFamily="34" charset="0"/>
              </a:rPr>
              <a:t>SYSTEM</a:t>
            </a:r>
            <a:endParaRPr lang="en-US" sz="1600" b="1" dirty="0">
              <a:solidFill>
                <a:srgbClr val="FFFF00"/>
              </a:solidFill>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100" dirty="0">
                <a:ln w="9525" cap="flat" cmpd="sng" algn="ctr">
                  <a:solidFill>
                    <a:srgbClr val="2E75B6"/>
                  </a:solidFill>
                  <a:prstDash val="solid"/>
                  <a:round/>
                </a:ln>
                <a:no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Arial" panose="020B0604020202020204" pitchFamily="34" charset="0"/>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71800" y="4114800"/>
            <a:ext cx="2895600" cy="1763684"/>
          </a:xfrm>
          <a:prstGeom prst="rect">
            <a:avLst/>
          </a:prstGeom>
        </p:spPr>
      </p:pic>
    </p:spTree>
    <p:extLst>
      <p:ext uri="{BB962C8B-B14F-4D97-AF65-F5344CB8AC3E}">
        <p14:creationId xmlns:p14="http://schemas.microsoft.com/office/powerpoint/2010/main" val="30872003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057400" y="304800"/>
            <a:ext cx="5257800" cy="1295400"/>
          </a:xfrm>
        </p:spPr>
        <p:txBody>
          <a:bodyPr>
            <a:noAutofit/>
          </a:bodyPr>
          <a:lstStyle/>
          <a:p>
            <a:r>
              <a:rPr lang="en-US" sz="5400" b="1" dirty="0" smtClean="0">
                <a:solidFill>
                  <a:srgbClr val="0070C0"/>
                </a:solidFill>
              </a:rPr>
              <a:t>Queries</a:t>
            </a:r>
            <a:endParaRPr lang="en-US" sz="1400" u="sng" dirty="0">
              <a:solidFill>
                <a:srgbClr val="0070C0"/>
              </a:solidFill>
            </a:endParaRPr>
          </a:p>
        </p:txBody>
      </p:sp>
      <p:pic>
        <p:nvPicPr>
          <p:cNvPr id="2" name="Picture 1"/>
          <p:cNvPicPr>
            <a:picLocks noChangeAspect="1"/>
          </p:cNvPicPr>
          <p:nvPr/>
        </p:nvPicPr>
        <p:blipFill>
          <a:blip r:embed="rId2"/>
          <a:stretch>
            <a:fillRect/>
          </a:stretch>
        </p:blipFill>
        <p:spPr>
          <a:xfrm>
            <a:off x="0" y="1585728"/>
            <a:ext cx="9144000" cy="5272272"/>
          </a:xfrm>
          <a:prstGeom prst="rect">
            <a:avLst/>
          </a:prstGeom>
        </p:spPr>
      </p:pic>
    </p:spTree>
    <p:extLst>
      <p:ext uri="{BB962C8B-B14F-4D97-AF65-F5344CB8AC3E}">
        <p14:creationId xmlns:p14="http://schemas.microsoft.com/office/powerpoint/2010/main" val="311573180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057400" y="304800"/>
            <a:ext cx="5257800" cy="1295400"/>
          </a:xfrm>
        </p:spPr>
        <p:txBody>
          <a:bodyPr>
            <a:noAutofit/>
          </a:bodyPr>
          <a:lstStyle/>
          <a:p>
            <a:r>
              <a:rPr lang="en-US" sz="5400" b="1" dirty="0" smtClean="0">
                <a:solidFill>
                  <a:srgbClr val="0070C0"/>
                </a:solidFill>
              </a:rPr>
              <a:t>Queries</a:t>
            </a:r>
            <a:endParaRPr lang="en-US" sz="1400" u="sng" dirty="0">
              <a:solidFill>
                <a:srgbClr val="0070C0"/>
              </a:solidFill>
            </a:endParaRPr>
          </a:p>
        </p:txBody>
      </p:sp>
      <p:pic>
        <p:nvPicPr>
          <p:cNvPr id="3" name="Picture 2"/>
          <p:cNvPicPr>
            <a:picLocks noChangeAspect="1"/>
          </p:cNvPicPr>
          <p:nvPr/>
        </p:nvPicPr>
        <p:blipFill>
          <a:blip r:embed="rId2"/>
          <a:stretch>
            <a:fillRect/>
          </a:stretch>
        </p:blipFill>
        <p:spPr>
          <a:xfrm>
            <a:off x="31376" y="1219200"/>
            <a:ext cx="8915400" cy="5964430"/>
          </a:xfrm>
          <a:prstGeom prst="rect">
            <a:avLst/>
          </a:prstGeom>
        </p:spPr>
      </p:pic>
    </p:spTree>
    <p:extLst>
      <p:ext uri="{BB962C8B-B14F-4D97-AF65-F5344CB8AC3E}">
        <p14:creationId xmlns:p14="http://schemas.microsoft.com/office/powerpoint/2010/main" val="36085539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9800" y="2286000"/>
            <a:ext cx="5257800" cy="1295400"/>
          </a:xfrm>
        </p:spPr>
        <p:txBody>
          <a:bodyPr>
            <a:noAutofit/>
          </a:bodyPr>
          <a:lstStyle/>
          <a:p>
            <a:r>
              <a:rPr lang="en-US" sz="8800" b="1" dirty="0" smtClean="0">
                <a:solidFill>
                  <a:srgbClr val="0070C0"/>
                </a:solidFill>
              </a:rPr>
              <a:t>THANKS</a:t>
            </a:r>
            <a:endParaRPr lang="en-US" sz="2800" u="sng" dirty="0">
              <a:solidFill>
                <a:srgbClr val="0070C0"/>
              </a:solidFill>
            </a:endParaRPr>
          </a:p>
        </p:txBody>
      </p:sp>
      <p:sp>
        <p:nvSpPr>
          <p:cNvPr id="3" name="Title 1"/>
          <p:cNvSpPr txBox="1">
            <a:spLocks/>
          </p:cNvSpPr>
          <p:nvPr/>
        </p:nvSpPr>
        <p:spPr>
          <a:xfrm>
            <a:off x="2438401" y="3581400"/>
            <a:ext cx="4800599" cy="762000"/>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i="1" dirty="0" smtClean="0">
                <a:solidFill>
                  <a:srgbClr val="0070C0"/>
                </a:solidFill>
              </a:rPr>
              <a:t>For Supporting Us !!</a:t>
            </a:r>
            <a:endParaRPr lang="en-US" sz="1050" i="1" u="sng" dirty="0">
              <a:solidFill>
                <a:srgbClr val="0070C0"/>
              </a:solidFill>
            </a:endParaRPr>
          </a:p>
        </p:txBody>
      </p:sp>
    </p:spTree>
    <p:extLst>
      <p:ext uri="{BB962C8B-B14F-4D97-AF65-F5344CB8AC3E}">
        <p14:creationId xmlns:p14="http://schemas.microsoft.com/office/powerpoint/2010/main" val="94485123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1676400"/>
            <a:ext cx="5257800" cy="1295400"/>
          </a:xfrm>
        </p:spPr>
        <p:txBody>
          <a:bodyPr>
            <a:noAutofit/>
          </a:bodyPr>
          <a:lstStyle/>
          <a:p>
            <a:r>
              <a:rPr lang="en-US" sz="5400" b="1" dirty="0" smtClean="0">
                <a:solidFill>
                  <a:srgbClr val="0070C0"/>
                </a:solidFill>
              </a:rPr>
              <a:t>If you have question </a:t>
            </a:r>
            <a:endParaRPr lang="en-US" sz="1400" u="sng" dirty="0">
              <a:solidFill>
                <a:srgbClr val="0070C0"/>
              </a:solidFill>
            </a:endParaRPr>
          </a:p>
        </p:txBody>
      </p:sp>
      <p:sp>
        <p:nvSpPr>
          <p:cNvPr id="3" name="Title 1"/>
          <p:cNvSpPr txBox="1">
            <a:spLocks/>
          </p:cNvSpPr>
          <p:nvPr/>
        </p:nvSpPr>
        <p:spPr>
          <a:xfrm>
            <a:off x="2133600" y="4191000"/>
            <a:ext cx="4800599" cy="762000"/>
          </a:xfrm>
          <a:prstGeom prst="rect">
            <a:avLst/>
          </a:prstGeom>
          <a:effectLst/>
        </p:spPr>
        <p:txBody>
          <a:bodyPr vert="horz" lIns="91440" tIns="45720" rIns="91440" bIns="45720" rtlCol="0" anchor="ctr">
            <a:no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i="1" dirty="0" smtClean="0">
                <a:solidFill>
                  <a:srgbClr val="0070C0"/>
                </a:solidFill>
              </a:rPr>
              <a:t>Don’t Ask !  </a:t>
            </a:r>
            <a:r>
              <a:rPr lang="en-US" b="1" i="1" dirty="0" err="1" smtClean="0">
                <a:solidFill>
                  <a:srgbClr val="0070C0"/>
                </a:solidFill>
              </a:rPr>
              <a:t>okhe</a:t>
            </a:r>
            <a:r>
              <a:rPr lang="en-US" b="1" i="1" dirty="0" smtClean="0">
                <a:solidFill>
                  <a:srgbClr val="0070C0"/>
                </a:solidFill>
              </a:rPr>
              <a:t> ! </a:t>
            </a:r>
            <a:endParaRPr lang="en-US" sz="1050" i="1" u="sng" dirty="0">
              <a:solidFill>
                <a:srgbClr val="0070C0"/>
              </a:solidFill>
            </a:endParaRPr>
          </a:p>
        </p:txBody>
      </p:sp>
    </p:spTree>
    <p:extLst>
      <p:ext uri="{BB962C8B-B14F-4D97-AF65-F5344CB8AC3E}">
        <p14:creationId xmlns:p14="http://schemas.microsoft.com/office/powerpoint/2010/main" val="14896367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609600"/>
            <a:ext cx="7704667" cy="914399"/>
          </a:xfrm>
        </p:spPr>
        <p:txBody>
          <a:bodyPr>
            <a:normAutofit/>
          </a:bodyPr>
          <a:lstStyle/>
          <a:p>
            <a:r>
              <a:rPr lang="en-US" sz="4400" b="1" dirty="0" smtClean="0">
                <a:solidFill>
                  <a:srgbClr val="0070C0"/>
                </a:solidFill>
              </a:rPr>
              <a:t>ACKNOWLEDGMENT</a:t>
            </a:r>
            <a:endParaRPr lang="en-US" sz="4400" dirty="0">
              <a:solidFill>
                <a:srgbClr val="0070C0"/>
              </a:solidFill>
            </a:endParaRPr>
          </a:p>
        </p:txBody>
      </p:sp>
      <p:sp>
        <p:nvSpPr>
          <p:cNvPr id="3" name="Content Placeholder 2"/>
          <p:cNvSpPr>
            <a:spLocks noGrp="1"/>
          </p:cNvSpPr>
          <p:nvPr>
            <p:ph idx="1"/>
          </p:nvPr>
        </p:nvSpPr>
        <p:spPr>
          <a:xfrm>
            <a:off x="1447800" y="1981200"/>
            <a:ext cx="6561667" cy="1143000"/>
          </a:xfrm>
        </p:spPr>
        <p:txBody>
          <a:bodyPr>
            <a:normAutofit/>
          </a:bodyPr>
          <a:lstStyle/>
          <a:p>
            <a:pPr marL="0" indent="0" algn="ctr">
              <a:buNone/>
            </a:pPr>
            <a:r>
              <a:rPr lang="en-US" sz="2000" b="1" i="1" dirty="0"/>
              <a:t>It’s our esteemed pleasure to present the project report on</a:t>
            </a:r>
            <a:endParaRPr lang="en-US" sz="2000" dirty="0"/>
          </a:p>
          <a:p>
            <a:pPr marL="0" indent="0" algn="ctr">
              <a:buNone/>
            </a:pPr>
            <a:r>
              <a:rPr lang="en-US" sz="2000" b="1" i="1" dirty="0" smtClean="0"/>
              <a:t>“GYM Management </a:t>
            </a:r>
            <a:r>
              <a:rPr lang="en-US" sz="2000" b="1" i="1" dirty="0"/>
              <a:t>System</a:t>
            </a:r>
            <a:r>
              <a:rPr lang="en-US" sz="2000" b="1" i="1" dirty="0" smtClean="0"/>
              <a:t>”</a:t>
            </a:r>
            <a:endParaRPr lang="en-US" sz="2000" dirty="0"/>
          </a:p>
        </p:txBody>
      </p:sp>
      <p:sp>
        <p:nvSpPr>
          <p:cNvPr id="7" name="Content Placeholder 2"/>
          <p:cNvSpPr txBox="1">
            <a:spLocks/>
          </p:cNvSpPr>
          <p:nvPr/>
        </p:nvSpPr>
        <p:spPr>
          <a:xfrm>
            <a:off x="1447800" y="3124200"/>
            <a:ext cx="6561667" cy="3059373"/>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lgn="ctr">
              <a:lnSpc>
                <a:spcPct val="150000"/>
              </a:lnSpc>
              <a:buNone/>
            </a:pPr>
            <a:r>
              <a:rPr lang="en-US" sz="2000" b="1" i="1" dirty="0"/>
              <a:t>We would like to express our special thanks of gratitude to our </a:t>
            </a:r>
            <a:r>
              <a:rPr lang="en-US" sz="2000" b="1" i="1" dirty="0" smtClean="0"/>
              <a:t>Professor  </a:t>
            </a:r>
            <a:r>
              <a:rPr lang="en-US" sz="2000" b="1" i="1" dirty="0" smtClean="0"/>
              <a:t>who </a:t>
            </a:r>
            <a:r>
              <a:rPr lang="en-US" sz="2000" b="1" i="1" dirty="0"/>
              <a:t>gave us the golden opportunity to do this wonderful project on the topic </a:t>
            </a:r>
            <a:r>
              <a:rPr lang="en-US" sz="2000" b="1" i="1" dirty="0" smtClean="0"/>
              <a:t>“GYM Management </a:t>
            </a:r>
            <a:r>
              <a:rPr lang="en-US" sz="2000" b="1" i="1" dirty="0"/>
              <a:t>System</a:t>
            </a:r>
            <a:r>
              <a:rPr lang="en-US" sz="2000" b="1" i="1" dirty="0" smtClean="0"/>
              <a:t>” with MYSQL database, </a:t>
            </a:r>
            <a:r>
              <a:rPr lang="en-US" sz="2000" b="1" i="1" dirty="0"/>
              <a:t>which also helped us in doing a lot of Research and we came to know about so many new things we are really thankful to him.</a:t>
            </a:r>
            <a:endParaRPr lang="en-US" sz="2000" dirty="0"/>
          </a:p>
        </p:txBody>
      </p:sp>
    </p:spTree>
    <p:extLst>
      <p:ext uri="{BB962C8B-B14F-4D97-AF65-F5344CB8AC3E}">
        <p14:creationId xmlns:p14="http://schemas.microsoft.com/office/powerpoint/2010/main" val="30523539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609600"/>
            <a:ext cx="7704667" cy="914399"/>
          </a:xfrm>
        </p:spPr>
        <p:txBody>
          <a:bodyPr>
            <a:normAutofit/>
          </a:bodyPr>
          <a:lstStyle/>
          <a:p>
            <a:r>
              <a:rPr lang="en-US" sz="4400" b="1" dirty="0" smtClean="0">
                <a:solidFill>
                  <a:srgbClr val="0070C0"/>
                </a:solidFill>
              </a:rPr>
              <a:t>INTRODUCTION</a:t>
            </a:r>
            <a:endParaRPr lang="en-US" sz="4400" dirty="0">
              <a:solidFill>
                <a:srgbClr val="0070C0"/>
              </a:solidFill>
            </a:endParaRPr>
          </a:p>
        </p:txBody>
      </p:sp>
      <p:sp>
        <p:nvSpPr>
          <p:cNvPr id="7" name="Content Placeholder 2"/>
          <p:cNvSpPr txBox="1">
            <a:spLocks/>
          </p:cNvSpPr>
          <p:nvPr/>
        </p:nvSpPr>
        <p:spPr>
          <a:xfrm>
            <a:off x="1447800" y="1676400"/>
            <a:ext cx="7086600" cy="4724400"/>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algn="just"/>
            <a:r>
              <a:rPr lang="en-US" sz="2000" b="1" dirty="0"/>
              <a:t>This </a:t>
            </a:r>
            <a:r>
              <a:rPr lang="en-US" sz="2000" b="1" dirty="0" smtClean="0"/>
              <a:t>GYM Management </a:t>
            </a:r>
            <a:r>
              <a:rPr lang="en-US" sz="2000" b="1" dirty="0"/>
              <a:t>System is developed for Local </a:t>
            </a:r>
            <a:r>
              <a:rPr lang="en-US" sz="2000" b="1" dirty="0" smtClean="0"/>
              <a:t>GYM, </a:t>
            </a:r>
            <a:r>
              <a:rPr lang="en-US" sz="2000" b="1" dirty="0"/>
              <a:t>those are using a manual system to handle </a:t>
            </a:r>
            <a:r>
              <a:rPr lang="en-US" sz="2000" b="1" dirty="0" smtClean="0"/>
              <a:t>members, Update and Payment </a:t>
            </a:r>
            <a:r>
              <a:rPr lang="en-US" sz="2000" b="1" dirty="0"/>
              <a:t>system processes reservation system is to keep record. </a:t>
            </a:r>
          </a:p>
          <a:p>
            <a:pPr marL="0" indent="0" algn="just">
              <a:buNone/>
            </a:pPr>
            <a:endParaRPr lang="en-US" sz="1050" b="1" dirty="0"/>
          </a:p>
          <a:p>
            <a:pPr algn="just"/>
            <a:r>
              <a:rPr lang="en-US" sz="2000" b="1" dirty="0"/>
              <a:t>Using this system user can check their all records easily, they can add, add new record, maintain record, and can manage the Items. GYM Management module helps user to become aware about all information of system.</a:t>
            </a:r>
          </a:p>
          <a:p>
            <a:pPr marL="0" indent="0" algn="just">
              <a:buNone/>
            </a:pPr>
            <a:endParaRPr lang="en-US" sz="1050" b="1" dirty="0"/>
          </a:p>
          <a:p>
            <a:pPr algn="just"/>
            <a:r>
              <a:rPr lang="en-US" sz="2000" b="1" dirty="0"/>
              <a:t>The main reason of developing this system is to computerize all the activity of the GYM System like entry of a New </a:t>
            </a:r>
            <a:r>
              <a:rPr lang="en-US" sz="2000" b="1" dirty="0" smtClean="0"/>
              <a:t>Member, Update Record, </a:t>
            </a:r>
            <a:r>
              <a:rPr lang="en-US" sz="2000" b="1" dirty="0"/>
              <a:t>Assigning a new records, </a:t>
            </a:r>
            <a:r>
              <a:rPr lang="en-US" sz="2000" b="1" dirty="0" smtClean="0"/>
              <a:t>monthly fee payment. </a:t>
            </a:r>
            <a:endParaRPr lang="en-US" sz="2000" b="1" dirty="0"/>
          </a:p>
        </p:txBody>
      </p:sp>
    </p:spTree>
    <p:extLst>
      <p:ext uri="{BB962C8B-B14F-4D97-AF65-F5344CB8AC3E}">
        <p14:creationId xmlns:p14="http://schemas.microsoft.com/office/powerpoint/2010/main" val="16610213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609600"/>
            <a:ext cx="7704667" cy="914399"/>
          </a:xfrm>
        </p:spPr>
        <p:txBody>
          <a:bodyPr>
            <a:normAutofit/>
          </a:bodyPr>
          <a:lstStyle/>
          <a:p>
            <a:r>
              <a:rPr lang="en-US" sz="4400" b="1" dirty="0">
                <a:solidFill>
                  <a:srgbClr val="0070C0"/>
                </a:solidFill>
              </a:rPr>
              <a:t>PURPOSE OF </a:t>
            </a:r>
            <a:r>
              <a:rPr lang="en-US" sz="4400" b="1" dirty="0" smtClean="0">
                <a:solidFill>
                  <a:srgbClr val="0070C0"/>
                </a:solidFill>
              </a:rPr>
              <a:t>SYSTEM</a:t>
            </a:r>
            <a:endParaRPr lang="en-US" sz="4400" dirty="0">
              <a:solidFill>
                <a:srgbClr val="0070C0"/>
              </a:solidFill>
            </a:endParaRPr>
          </a:p>
        </p:txBody>
      </p:sp>
      <p:sp>
        <p:nvSpPr>
          <p:cNvPr id="7" name="Content Placeholder 2"/>
          <p:cNvSpPr txBox="1">
            <a:spLocks/>
          </p:cNvSpPr>
          <p:nvPr/>
        </p:nvSpPr>
        <p:spPr>
          <a:xfrm>
            <a:off x="1447800" y="1676400"/>
            <a:ext cx="7010400" cy="4114800"/>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algn="just"/>
            <a:r>
              <a:rPr lang="en-US" sz="2000" dirty="0"/>
              <a:t>To improve the management of data in the system and enable                         the user to access all the facilities easily in a user friendly                 environment</a:t>
            </a:r>
            <a:r>
              <a:rPr lang="en-US" sz="2000" dirty="0" smtClean="0"/>
              <a:t>.</a:t>
            </a:r>
            <a:endParaRPr lang="en-US" sz="2000" dirty="0"/>
          </a:p>
          <a:p>
            <a:pPr marL="0" indent="0" algn="just">
              <a:buNone/>
            </a:pPr>
            <a:endParaRPr lang="en-US" sz="2000" dirty="0"/>
          </a:p>
          <a:p>
            <a:pPr marL="0" indent="0" algn="just">
              <a:buNone/>
            </a:pPr>
            <a:r>
              <a:rPr lang="en-US" b="1" i="1" u="sng" dirty="0"/>
              <a:t>Functions to be provided</a:t>
            </a:r>
            <a:r>
              <a:rPr lang="en-US" b="1" i="1" u="sng" dirty="0" smtClean="0"/>
              <a:t>:</a:t>
            </a:r>
            <a:endParaRPr lang="en-US" b="1" dirty="0"/>
          </a:p>
          <a:p>
            <a:pPr algn="just"/>
            <a:r>
              <a:rPr lang="en-US" sz="2000" dirty="0"/>
              <a:t>This program will be user friendly and completely menu driven so that the users shall have no problem in using all options. </a:t>
            </a:r>
          </a:p>
        </p:txBody>
      </p:sp>
    </p:spTree>
    <p:extLst>
      <p:ext uri="{BB962C8B-B14F-4D97-AF65-F5344CB8AC3E}">
        <p14:creationId xmlns:p14="http://schemas.microsoft.com/office/powerpoint/2010/main" val="5374774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533400"/>
            <a:ext cx="7704667" cy="914399"/>
          </a:xfrm>
        </p:spPr>
        <p:txBody>
          <a:bodyPr>
            <a:normAutofit/>
          </a:bodyPr>
          <a:lstStyle/>
          <a:p>
            <a:r>
              <a:rPr lang="en-US" sz="4400" b="1" dirty="0">
                <a:solidFill>
                  <a:srgbClr val="0070C0"/>
                </a:solidFill>
              </a:rPr>
              <a:t>PROJECT </a:t>
            </a:r>
            <a:r>
              <a:rPr lang="en-US" sz="4400" b="1" dirty="0" smtClean="0">
                <a:solidFill>
                  <a:srgbClr val="0070C0"/>
                </a:solidFill>
              </a:rPr>
              <a:t>SCOPE</a:t>
            </a:r>
            <a:endParaRPr lang="en-US" sz="4400" u="sng" dirty="0">
              <a:solidFill>
                <a:srgbClr val="0070C0"/>
              </a:solidFill>
            </a:endParaRPr>
          </a:p>
        </p:txBody>
      </p:sp>
      <p:sp>
        <p:nvSpPr>
          <p:cNvPr id="7" name="Content Placeholder 2"/>
          <p:cNvSpPr txBox="1">
            <a:spLocks/>
          </p:cNvSpPr>
          <p:nvPr/>
        </p:nvSpPr>
        <p:spPr>
          <a:xfrm>
            <a:off x="1667301" y="1524000"/>
            <a:ext cx="6867099" cy="4953000"/>
          </a:xfrm>
          <a:prstGeom prst="rect">
            <a:avLst/>
          </a:prstGeom>
        </p:spPr>
        <p:txBody>
          <a:bodyPr vert="horz" lIns="91440" tIns="45720" rIns="91440" bIns="45720" rtlCol="0" anchor="ctr">
            <a:normAutofit lnSpcReduction="10000"/>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algn="just"/>
            <a:r>
              <a:rPr lang="en-US" sz="2000" dirty="0"/>
              <a:t>Our project aims at Business process automation, i.e. we have tried to computerize various processes of </a:t>
            </a:r>
            <a:r>
              <a:rPr lang="en-US" sz="2000" dirty="0" smtClean="0"/>
              <a:t>GYM System</a:t>
            </a:r>
            <a:r>
              <a:rPr lang="en-US" sz="2000" dirty="0"/>
              <a:t>. In the sector of </a:t>
            </a:r>
            <a:r>
              <a:rPr lang="en-US" sz="2000" dirty="0" smtClean="0"/>
              <a:t>GYM areas </a:t>
            </a:r>
            <a:r>
              <a:rPr lang="en-US" sz="2000" dirty="0"/>
              <a:t>we have computerizes their department and stock maintenance.</a:t>
            </a:r>
          </a:p>
          <a:p>
            <a:pPr marL="0" indent="0" algn="just">
              <a:buNone/>
            </a:pPr>
            <a:endParaRPr lang="en-US" sz="1000" dirty="0"/>
          </a:p>
          <a:p>
            <a:pPr marL="0" indent="0" algn="just">
              <a:buNone/>
            </a:pPr>
            <a:r>
              <a:rPr lang="en-US" b="1" i="1" u="sng" dirty="0"/>
              <a:t>Scope of any software depends upon the following things</a:t>
            </a:r>
            <a:r>
              <a:rPr lang="en-US" b="1" i="1" u="sng" dirty="0" smtClean="0"/>
              <a:t>:</a:t>
            </a:r>
            <a:r>
              <a:rPr lang="en-US" b="1" i="1" u="sng" dirty="0"/>
              <a:t> </a:t>
            </a:r>
          </a:p>
          <a:p>
            <a:pPr lvl="0" algn="just"/>
            <a:r>
              <a:rPr lang="en-US" sz="2000" dirty="0"/>
              <a:t>It satisfy the user requirement</a:t>
            </a:r>
          </a:p>
          <a:p>
            <a:pPr lvl="0" algn="just"/>
            <a:r>
              <a:rPr lang="en-US" sz="2000" dirty="0"/>
              <a:t>Be easy to understand by the user and operator</a:t>
            </a:r>
          </a:p>
          <a:p>
            <a:pPr lvl="0" algn="just"/>
            <a:r>
              <a:rPr lang="en-US" sz="2000" dirty="0"/>
              <a:t>Be easy to operate </a:t>
            </a:r>
          </a:p>
          <a:p>
            <a:pPr lvl="0" algn="just"/>
            <a:r>
              <a:rPr lang="en-US" sz="2000" dirty="0"/>
              <a:t>Have a good user interface</a:t>
            </a:r>
          </a:p>
          <a:p>
            <a:pPr lvl="0" algn="just"/>
            <a:r>
              <a:rPr lang="en-US" sz="2000" dirty="0"/>
              <a:t>Be expandable</a:t>
            </a:r>
          </a:p>
          <a:p>
            <a:pPr lvl="0" algn="just"/>
            <a:r>
              <a:rPr lang="en-US" sz="2000" dirty="0"/>
              <a:t>Delivered on schedule within the budget.</a:t>
            </a:r>
          </a:p>
        </p:txBody>
      </p:sp>
    </p:spTree>
    <p:extLst>
      <p:ext uri="{BB962C8B-B14F-4D97-AF65-F5344CB8AC3E}">
        <p14:creationId xmlns:p14="http://schemas.microsoft.com/office/powerpoint/2010/main" val="25875506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990600"/>
            <a:ext cx="7704667" cy="914399"/>
          </a:xfrm>
        </p:spPr>
        <p:txBody>
          <a:bodyPr>
            <a:normAutofit/>
          </a:bodyPr>
          <a:lstStyle/>
          <a:p>
            <a:r>
              <a:rPr lang="en-US" sz="4400" b="1" dirty="0">
                <a:solidFill>
                  <a:srgbClr val="0070C0"/>
                </a:solidFill>
              </a:rPr>
              <a:t>AIMS &amp; </a:t>
            </a:r>
            <a:r>
              <a:rPr lang="en-US" sz="4400" b="1" dirty="0" smtClean="0">
                <a:solidFill>
                  <a:srgbClr val="0070C0"/>
                </a:solidFill>
              </a:rPr>
              <a:t>OBJECTIVE</a:t>
            </a:r>
            <a:endParaRPr lang="en-US" sz="4400" u="sng" dirty="0">
              <a:solidFill>
                <a:srgbClr val="0070C0"/>
              </a:solidFill>
            </a:endParaRPr>
          </a:p>
        </p:txBody>
      </p:sp>
      <p:sp>
        <p:nvSpPr>
          <p:cNvPr id="7" name="Content Placeholder 2"/>
          <p:cNvSpPr txBox="1">
            <a:spLocks/>
          </p:cNvSpPr>
          <p:nvPr/>
        </p:nvSpPr>
        <p:spPr>
          <a:xfrm>
            <a:off x="1667301" y="1524000"/>
            <a:ext cx="6867099" cy="4953000"/>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algn="just"/>
            <a:r>
              <a:rPr lang="en-US" sz="2000" dirty="0"/>
              <a:t>Aims is to generate </a:t>
            </a:r>
            <a:r>
              <a:rPr lang="en-US" sz="2000" dirty="0" smtClean="0"/>
              <a:t>GYM System </a:t>
            </a:r>
            <a:r>
              <a:rPr lang="en-US" sz="2000" dirty="0"/>
              <a:t>with all the charges and penalty. Manual system that is </a:t>
            </a:r>
            <a:r>
              <a:rPr lang="en-US" sz="2000" dirty="0" smtClean="0"/>
              <a:t>only </a:t>
            </a:r>
            <a:r>
              <a:rPr lang="en-US" sz="2000" dirty="0"/>
              <a:t>makes the process more difficult and hard. </a:t>
            </a:r>
          </a:p>
          <a:p>
            <a:pPr marL="0" indent="0" algn="just">
              <a:buNone/>
            </a:pPr>
            <a:endParaRPr lang="en-US" sz="2000" dirty="0"/>
          </a:p>
          <a:p>
            <a:pPr algn="just"/>
            <a:r>
              <a:rPr lang="en-US" sz="2000" dirty="0"/>
              <a:t>The aim of our project is to develop a system that is meant to partially computerize the work performed in the </a:t>
            </a:r>
            <a:r>
              <a:rPr lang="en-US" sz="2000" dirty="0" smtClean="0"/>
              <a:t>GYM Areas</a:t>
            </a:r>
            <a:r>
              <a:rPr lang="en-US" sz="2000" dirty="0"/>
              <a:t>, Company like generating </a:t>
            </a:r>
            <a:r>
              <a:rPr lang="en-US" sz="2000" dirty="0" smtClean="0"/>
              <a:t>data and record.</a:t>
            </a:r>
            <a:endParaRPr lang="en-US" sz="2000" dirty="0"/>
          </a:p>
        </p:txBody>
      </p:sp>
    </p:spTree>
    <p:extLst>
      <p:ext uri="{BB962C8B-B14F-4D97-AF65-F5344CB8AC3E}">
        <p14:creationId xmlns:p14="http://schemas.microsoft.com/office/powerpoint/2010/main" val="10098313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927848"/>
            <a:ext cx="7704667" cy="914399"/>
          </a:xfrm>
        </p:spPr>
        <p:txBody>
          <a:bodyPr>
            <a:normAutofit/>
          </a:bodyPr>
          <a:lstStyle/>
          <a:p>
            <a:r>
              <a:rPr lang="en-US" sz="4400" b="1" dirty="0" smtClean="0">
                <a:solidFill>
                  <a:srgbClr val="0070C0"/>
                </a:solidFill>
              </a:rPr>
              <a:t>MOTIVATION</a:t>
            </a:r>
            <a:endParaRPr lang="en-US" sz="4400" u="sng" dirty="0">
              <a:solidFill>
                <a:srgbClr val="0070C0"/>
              </a:solidFill>
            </a:endParaRPr>
          </a:p>
        </p:txBody>
      </p:sp>
      <p:sp>
        <p:nvSpPr>
          <p:cNvPr id="7" name="Content Placeholder 2"/>
          <p:cNvSpPr txBox="1">
            <a:spLocks/>
          </p:cNvSpPr>
          <p:nvPr/>
        </p:nvSpPr>
        <p:spPr>
          <a:xfrm>
            <a:off x="1667301" y="1828800"/>
            <a:ext cx="6638499" cy="3276600"/>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algn="just"/>
            <a:r>
              <a:rPr lang="en-US" sz="2000" dirty="0"/>
              <a:t>Only admin can manage all the accounts including the </a:t>
            </a:r>
            <a:r>
              <a:rPr lang="en-US" sz="2000" dirty="0" smtClean="0"/>
              <a:t>members records.</a:t>
            </a:r>
          </a:p>
          <a:p>
            <a:pPr algn="just"/>
            <a:endParaRPr lang="en-US" sz="2000" dirty="0"/>
          </a:p>
          <a:p>
            <a:pPr algn="just"/>
            <a:r>
              <a:rPr lang="en-US" sz="2000" dirty="0"/>
              <a:t>This system also has the feature to add and delete record and </a:t>
            </a:r>
            <a:r>
              <a:rPr lang="en-US" sz="2000" dirty="0" smtClean="0"/>
              <a:t>students in </a:t>
            </a:r>
            <a:r>
              <a:rPr lang="en-US" sz="2000" dirty="0"/>
              <a:t>case a customer wants to cut the connection or an </a:t>
            </a:r>
            <a:r>
              <a:rPr lang="en-US" sz="2000" dirty="0" smtClean="0"/>
              <a:t>students wants </a:t>
            </a:r>
            <a:r>
              <a:rPr lang="en-US" sz="2000" dirty="0"/>
              <a:t>to leave the </a:t>
            </a:r>
            <a:r>
              <a:rPr lang="en-US" sz="2000" dirty="0" smtClean="0"/>
              <a:t>gym.</a:t>
            </a:r>
            <a:endParaRPr lang="en-US" sz="1600" dirty="0"/>
          </a:p>
        </p:txBody>
      </p:sp>
    </p:spTree>
    <p:extLst>
      <p:ext uri="{BB962C8B-B14F-4D97-AF65-F5344CB8AC3E}">
        <p14:creationId xmlns:p14="http://schemas.microsoft.com/office/powerpoint/2010/main" val="29302382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533400"/>
            <a:ext cx="7704667" cy="914399"/>
          </a:xfrm>
        </p:spPr>
        <p:txBody>
          <a:bodyPr>
            <a:normAutofit/>
          </a:bodyPr>
          <a:lstStyle/>
          <a:p>
            <a:r>
              <a:rPr lang="en-US" sz="4400" b="1" dirty="0" smtClean="0">
                <a:solidFill>
                  <a:srgbClr val="0070C0"/>
                </a:solidFill>
              </a:rPr>
              <a:t>DESCRIPTION</a:t>
            </a:r>
            <a:endParaRPr lang="en-US" sz="4400" u="sng" dirty="0">
              <a:solidFill>
                <a:srgbClr val="0070C0"/>
              </a:solidFill>
            </a:endParaRPr>
          </a:p>
        </p:txBody>
      </p:sp>
      <p:sp>
        <p:nvSpPr>
          <p:cNvPr id="7" name="Content Placeholder 2"/>
          <p:cNvSpPr txBox="1">
            <a:spLocks/>
          </p:cNvSpPr>
          <p:nvPr/>
        </p:nvSpPr>
        <p:spPr>
          <a:xfrm>
            <a:off x="1676400" y="1676400"/>
            <a:ext cx="6638499" cy="4495800"/>
          </a:xfrm>
          <a:prstGeom prst="rect">
            <a:avLst/>
          </a:prstGeom>
        </p:spPr>
        <p:txBody>
          <a:bodyPr vert="horz" lIns="91440" tIns="45720" rIns="91440" bIns="45720" rtlCol="0" anchor="ctr">
            <a:normAutofit lnSpcReduction="10000"/>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algn="just"/>
            <a:r>
              <a:rPr lang="en-US" sz="2000" dirty="0"/>
              <a:t>This project is for </a:t>
            </a:r>
            <a:r>
              <a:rPr lang="en-US" sz="2000" dirty="0" smtClean="0"/>
              <a:t>GYM Management </a:t>
            </a:r>
            <a:r>
              <a:rPr lang="en-US" sz="2000" dirty="0"/>
              <a:t>System, where you can add the records of </a:t>
            </a:r>
            <a:r>
              <a:rPr lang="en-US" sz="2000" dirty="0" smtClean="0"/>
              <a:t>gym. </a:t>
            </a:r>
            <a:r>
              <a:rPr lang="en-US" sz="2000" dirty="0"/>
              <a:t>Furthermore; you can add </a:t>
            </a:r>
            <a:r>
              <a:rPr lang="en-US" sz="2000" dirty="0" smtClean="0"/>
              <a:t>Update, Delete, </a:t>
            </a:r>
            <a:r>
              <a:rPr lang="en-US" sz="2000" dirty="0"/>
              <a:t>subsequently it will show the payments according to your </a:t>
            </a:r>
            <a:r>
              <a:rPr lang="en-US" sz="2000" dirty="0" smtClean="0"/>
              <a:t>members.</a:t>
            </a:r>
          </a:p>
          <a:p>
            <a:pPr algn="just"/>
            <a:endParaRPr lang="en-US" sz="1600" dirty="0"/>
          </a:p>
          <a:p>
            <a:pPr marL="0" indent="0" algn="just">
              <a:buNone/>
            </a:pPr>
            <a:r>
              <a:rPr lang="en-US" sz="2000" b="1" i="1" u="sng" dirty="0" smtClean="0"/>
              <a:t>Advantages </a:t>
            </a:r>
            <a:r>
              <a:rPr lang="en-US" sz="2000" b="1" i="1" u="sng" dirty="0"/>
              <a:t>of this Project:</a:t>
            </a:r>
            <a:endParaRPr lang="en-US" sz="2000" dirty="0"/>
          </a:p>
          <a:p>
            <a:pPr lvl="0" algn="just"/>
            <a:r>
              <a:rPr lang="en-US" sz="2000" dirty="0"/>
              <a:t>It can help in avoiding the problem of standing in a queue to make the payment.</a:t>
            </a:r>
          </a:p>
          <a:p>
            <a:pPr lvl="0" algn="just"/>
            <a:r>
              <a:rPr lang="en-US" sz="2000" dirty="0"/>
              <a:t>This can save a lot of time.</a:t>
            </a:r>
          </a:p>
          <a:p>
            <a:pPr lvl="0" algn="just"/>
            <a:r>
              <a:rPr lang="en-US" sz="2000" dirty="0"/>
              <a:t>All the details of the customers payment are easily made available through the use of this program without any difficulty.</a:t>
            </a:r>
          </a:p>
          <a:p>
            <a:pPr algn="just"/>
            <a:r>
              <a:rPr lang="en-US" sz="2000" dirty="0"/>
              <a:t>This application is reliable enough for everyone</a:t>
            </a:r>
            <a:endParaRPr lang="en-US" sz="1600" dirty="0"/>
          </a:p>
        </p:txBody>
      </p:sp>
    </p:spTree>
    <p:extLst>
      <p:ext uri="{BB962C8B-B14F-4D97-AF65-F5344CB8AC3E}">
        <p14:creationId xmlns:p14="http://schemas.microsoft.com/office/powerpoint/2010/main" val="295411707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1A9F9826-882C-40B9-8F38-5A3B8CFD196D}"/>
    </a:ext>
  </a:extLst>
</a:theme>
</file>

<file path=docProps/app.xml><?xml version="1.0" encoding="utf-8"?>
<Properties xmlns="http://schemas.openxmlformats.org/officeDocument/2006/extended-properties" xmlns:vt="http://schemas.openxmlformats.org/officeDocument/2006/docPropsVTypes">
  <Template>Parallax</Template>
  <TotalTime>157</TotalTime>
  <Words>536</Words>
  <Application>Microsoft Office PowerPoint</Application>
  <PresentationFormat>On-screen Show (4:3)</PresentationFormat>
  <Paragraphs>72</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Colonna MT</vt:lpstr>
      <vt:lpstr>Corbel</vt:lpstr>
      <vt:lpstr>Parallax</vt:lpstr>
      <vt:lpstr>DBMS FINAL PROJECT</vt:lpstr>
      <vt:lpstr>PowerPoint Presentation</vt:lpstr>
      <vt:lpstr>ACKNOWLEDGMENT</vt:lpstr>
      <vt:lpstr>INTRODUCTION</vt:lpstr>
      <vt:lpstr>PURPOSE OF SYSTEM</vt:lpstr>
      <vt:lpstr>PROJECT SCOPE</vt:lpstr>
      <vt:lpstr>AIMS &amp; OBJECTIVE</vt:lpstr>
      <vt:lpstr>MOTIVATION</vt:lpstr>
      <vt:lpstr>DESCRIPTION</vt:lpstr>
      <vt:lpstr>UML DIAGRAM</vt:lpstr>
      <vt:lpstr>TASK INFO</vt:lpstr>
      <vt:lpstr>SNAPS</vt:lpstr>
      <vt:lpstr>PowerPoint Presentation</vt:lpstr>
      <vt:lpstr>PowerPoint Presentation</vt:lpstr>
      <vt:lpstr>PowerPoint Presentation</vt:lpstr>
      <vt:lpstr>PowerPoint Presentation</vt:lpstr>
      <vt:lpstr>PowerPoint Presentation</vt:lpstr>
      <vt:lpstr>PowerPoint Presentation</vt:lpstr>
      <vt:lpstr>Queries</vt:lpstr>
      <vt:lpstr>Queries</vt:lpstr>
      <vt:lpstr>Queries</vt:lpstr>
      <vt:lpstr>THANKS</vt:lpstr>
      <vt:lpstr>If you have question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TOPL FINAL PROJECT</dc:title>
  <dc:creator>MEHFOOZ ALI</dc:creator>
  <cp:lastModifiedBy>Microsoft account</cp:lastModifiedBy>
  <cp:revision>39</cp:revision>
  <dcterms:created xsi:type="dcterms:W3CDTF">2006-08-16T00:00:00Z</dcterms:created>
  <dcterms:modified xsi:type="dcterms:W3CDTF">2022-03-22T06:10:34Z</dcterms:modified>
</cp:coreProperties>
</file>

<file path=docProps/thumbnail.jpeg>
</file>